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403" r:id="rId2"/>
    <p:sldId id="353" r:id="rId3"/>
    <p:sldId id="469" r:id="rId4"/>
    <p:sldId id="468" r:id="rId5"/>
    <p:sldId id="401" r:id="rId6"/>
    <p:sldId id="457" r:id="rId7"/>
    <p:sldId id="458" r:id="rId8"/>
    <p:sldId id="459" r:id="rId9"/>
    <p:sldId id="462" r:id="rId10"/>
    <p:sldId id="460" r:id="rId11"/>
    <p:sldId id="404" r:id="rId12"/>
    <p:sldId id="463" r:id="rId13"/>
    <p:sldId id="354" r:id="rId14"/>
    <p:sldId id="470" r:id="rId15"/>
    <p:sldId id="466" r:id="rId16"/>
    <p:sldId id="494" r:id="rId17"/>
    <p:sldId id="381" r:id="rId18"/>
    <p:sldId id="433" r:id="rId19"/>
    <p:sldId id="367" r:id="rId20"/>
    <p:sldId id="471" r:id="rId21"/>
    <p:sldId id="496" r:id="rId22"/>
    <p:sldId id="502" r:id="rId23"/>
    <p:sldId id="504" r:id="rId24"/>
    <p:sldId id="474" r:id="rId25"/>
    <p:sldId id="505" r:id="rId26"/>
    <p:sldId id="506" r:id="rId27"/>
    <p:sldId id="507" r:id="rId28"/>
    <p:sldId id="509" r:id="rId29"/>
    <p:sldId id="510" r:id="rId30"/>
    <p:sldId id="516" r:id="rId31"/>
    <p:sldId id="517" r:id="rId32"/>
    <p:sldId id="518" r:id="rId33"/>
    <p:sldId id="519" r:id="rId34"/>
    <p:sldId id="483" r:id="rId35"/>
    <p:sldId id="521" r:id="rId36"/>
    <p:sldId id="522" r:id="rId37"/>
    <p:sldId id="524" r:id="rId38"/>
    <p:sldId id="526" r:id="rId39"/>
    <p:sldId id="527" r:id="rId40"/>
    <p:sldId id="487" r:id="rId41"/>
    <p:sldId id="488" r:id="rId42"/>
    <p:sldId id="489" r:id="rId43"/>
    <p:sldId id="490" r:id="rId44"/>
    <p:sldId id="491" r:id="rId45"/>
    <p:sldId id="500" r:id="rId46"/>
    <p:sldId id="493" r:id="rId4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e" initials="" lastIdx="1" clrIdx="0"/>
  <p:cmAuthor id="1" name="OEM" initials="" lastIdx="5" clrIdx="1"/>
  <p:cmAuthor id="2" name="Anaclaudia Gastal Fassa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E47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5" autoAdjust="0"/>
    <p:restoredTop sz="92976" autoAdjust="0"/>
  </p:normalViewPr>
  <p:slideViewPr>
    <p:cSldViewPr>
      <p:cViewPr varScale="1">
        <p:scale>
          <a:sx n="69" d="100"/>
          <a:sy n="69" d="100"/>
        </p:scale>
        <p:origin x="15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AppData\Local\Temp\ESTELA%20Planilha%20de%20%20Coleta%20de%20dados%20HAS%20e%20DM%20Semana%2012%20Yudit-3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AppData\Local\Temp\ESTELA%20Planilha%20de%20%20Coleta%20de%20dados%20HAS%20e%20DM%20Semana%2012%20Yudit-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258096272225006E-2"/>
          <c:y val="0.30403039159223272"/>
          <c:w val="0.93346866087750857"/>
          <c:h val="0.578756649055091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 Hipertensão Arterial Sistêmica na unidade de saúde</c:v>
                </c:pt>
              </c:strCache>
            </c:strRef>
          </c:tx>
          <c:spPr>
            <a:solidFill>
              <a:srgbClr val="558E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0.74561403508771962</c:v>
                </c:pt>
                <c:pt idx="1">
                  <c:v>0.85964912280701933</c:v>
                </c:pt>
                <c:pt idx="2">
                  <c:v>0.95614035087719362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6519288"/>
        <c:axId val="266520464"/>
      </c:barChart>
      <c:catAx>
        <c:axId val="266519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66520464"/>
        <c:crosses val="autoZero"/>
        <c:auto val="1"/>
        <c:lblAlgn val="ctr"/>
        <c:lblOffset val="100"/>
        <c:noMultiLvlLbl val="0"/>
      </c:catAx>
      <c:valAx>
        <c:axId val="26652046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2665192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90605427975136E-2"/>
          <c:y val="0.29642908835987986"/>
          <c:w val="0.92901878914404956"/>
          <c:h val="0.58928674192023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Pprograma de Atenção à Diabetes Mellitus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0.78571428571428559</c:v>
                </c:pt>
                <c:pt idx="1">
                  <c:v>0.85714285714285765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6520856"/>
        <c:axId val="266517328"/>
      </c:barChart>
      <c:catAx>
        <c:axId val="266520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66517328"/>
        <c:crosses val="autoZero"/>
        <c:auto val="1"/>
        <c:lblAlgn val="ctr"/>
        <c:lblOffset val="100"/>
        <c:noMultiLvlLbl val="0"/>
      </c:catAx>
      <c:valAx>
        <c:axId val="266517328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2665208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86885245901641E-2"/>
          <c:y val="0.30258357101802436"/>
          <c:w val="0.93237704918032749"/>
          <c:h val="0.57933683719304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pessoas com hipertensão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Indicadores!$D$31:$F$31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Indicadores!$D$32:$F$32</c:f>
              <c:numCache>
                <c:formatCode>0.0%</c:formatCode>
                <c:ptCount val="3"/>
                <c:pt idx="0">
                  <c:v>0.99411764705882355</c:v>
                </c:pt>
                <c:pt idx="1">
                  <c:v>1</c:v>
                </c:pt>
                <c:pt idx="2">
                  <c:v>0.99541284403669461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6521248"/>
        <c:axId val="266517720"/>
      </c:barChart>
      <c:catAx>
        <c:axId val="26652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66517720"/>
        <c:crosses val="autoZero"/>
        <c:auto val="1"/>
        <c:lblAlgn val="ctr"/>
        <c:lblOffset val="100"/>
        <c:noMultiLvlLbl val="0"/>
      </c:catAx>
      <c:valAx>
        <c:axId val="26651772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2665212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128577059364602E-2"/>
          <c:y val="0.33469387755102042"/>
          <c:w val="0.9337367707877815"/>
          <c:h val="0.53469387755102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pessoas com hipertensão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Indicadores!$D$37:$F$37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03201720"/>
        <c:axId val="203203288"/>
      </c:barChart>
      <c:catAx>
        <c:axId val="203201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3203288"/>
        <c:crosses val="autoZero"/>
        <c:auto val="1"/>
        <c:lblAlgn val="ctr"/>
        <c:lblOffset val="100"/>
        <c:noMultiLvlLbl val="0"/>
      </c:catAx>
      <c:valAx>
        <c:axId val="203203288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2032017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386880856760375E-2"/>
          <c:y val="0.35706504298298747"/>
          <c:w val="0.9337367707877815"/>
          <c:h val="0.53469387755102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pessoas com hipertensão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Indicadores!$D$37:$F$37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03197016"/>
        <c:axId val="203197408"/>
      </c:barChart>
      <c:catAx>
        <c:axId val="203197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3197408"/>
        <c:crosses val="autoZero"/>
        <c:auto val="1"/>
        <c:lblAlgn val="ctr"/>
        <c:lblOffset val="100"/>
        <c:noMultiLvlLbl val="0"/>
      </c:catAx>
      <c:valAx>
        <c:axId val="203197408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20319701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nstant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66AA0E0-EA35-4EFF-8DA7-A1CA88D645A6}" type="datetimeFigureOut">
              <a:rPr lang="pt-BR"/>
              <a:pPr>
                <a:defRPr/>
              </a:pPr>
              <a:t>31/03/2016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nstant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1612751-F117-4BB1-9473-AFF27DDA09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573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rPr>
              <a:t>de 170 usuários portadores de hipertensão que representa 74%, já no segundo mês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rPr>
              <a:t>foramcadastrados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rPr>
              <a:t> 196 (86%)e no terceiro mês cadastramos 218 (95.6%) conforme mostra a Figura 1.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12751-F117-4BB1-9473-AFF27DDA09BA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28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rPr>
              <a:t>dos 42 diabéticos estimados, foram atendidos 33, atingindo uma cobertura de 78.6%.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rPr>
              <a:t> 36 usuários, atingindo então uma cobertura de 85.7%. No terceiro mês, dando continuidade às buscas e ao cadastro dos usuários conseguimos chegar a aumentar a 42 usuários chegando à cobertura de 100% como nos mostra a Figura 2.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12751-F117-4BB1-9473-AFF27DDA09BA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49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rPr>
              <a:t>No primeiro mês os 170 (100%) usuários hipertensos cadastrados estavam com o exame clínico em dia de acordo com o protocolo. No mês 2 foram 196(100%) hipertensos e no mês 3 tivemos 218(100%)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12751-F117-4BB1-9473-AFF27DDA09BA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638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12751-F117-4BB1-9473-AFF27DDA09BA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28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rPr>
              <a:t>No mês 2 tivemos 15 hipertensos faltosos à consulta clínica agendada e eles foram buscados chegando à cobertura de 100%. No terceiro mês finalizamos com 17 (100%)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12751-F117-4BB1-9473-AFF27DDA09BA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575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12751-F117-4BB1-9473-AFF27DDA09BA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16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80A39-6D2B-4544-8F92-7C73F5F6E8C1}" type="datetimeFigureOut">
              <a:rPr lang="pt-BR"/>
              <a:pPr>
                <a:defRPr/>
              </a:pPr>
              <a:t>31/03/2016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E1F4-EAA5-479A-B625-5122975210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711F-C29E-4059-9971-E1DBFC730F9B}" type="datetimeFigureOut">
              <a:rPr lang="pt-BR"/>
              <a:pPr>
                <a:defRPr/>
              </a:pPr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10009-7199-4F28-83F8-369D599A47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43FA9-7109-41A0-A778-8E24AD0D730E}" type="datetimeFigureOut">
              <a:rPr lang="pt-BR"/>
              <a:pPr>
                <a:defRPr/>
              </a:pPr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AF85-F5F5-4DC4-BD8D-281F9E1C4C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3DE70-7EA8-4379-BCFB-258FA3C5AF3E}" type="datetimeFigureOut">
              <a:rPr lang="pt-BR"/>
              <a:pPr>
                <a:defRPr/>
              </a:pPr>
              <a:t>31/03/2016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302EC-8B92-4284-B3EC-13E984FD9C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CF492-6E51-499E-B029-38A1B2F2C76D}" type="datetimeFigureOut">
              <a:rPr lang="pt-BR"/>
              <a:pPr>
                <a:defRPr/>
              </a:pPr>
              <a:t>31/03/2016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C3791-552D-4921-858C-B1AEFAA808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AACA-C491-4942-901A-F5364CD0A55F}" type="datetimeFigureOut">
              <a:rPr lang="pt-BR"/>
              <a:pPr>
                <a:defRPr/>
              </a:pPr>
              <a:t>31/03/2016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6AE1C-DEEC-4B1F-A024-698E172100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9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EA29A-C7D4-4173-AE62-68724F22F923}" type="datetimeFigureOut">
              <a:rPr lang="pt-BR"/>
              <a:pPr>
                <a:defRPr/>
              </a:pPr>
              <a:t>31/03/2016</a:t>
            </a:fld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BE03F-5809-40E4-A55D-7277CDD633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970F7-C3DE-44E3-9531-BD17F33F82F0}" type="datetimeFigureOut">
              <a:rPr lang="pt-BR"/>
              <a:pPr>
                <a:defRPr/>
              </a:pPr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97B4D-A890-4B9A-B25D-8FB1434F03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4EA43-12C0-4DFB-9084-8C01BE018079}" type="datetimeFigureOut">
              <a:rPr lang="pt-BR"/>
              <a:pPr>
                <a:defRPr/>
              </a:pPr>
              <a:t>31/03/2016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7A37A-70E3-432D-89F8-97664DB099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E29FF-4838-4FCE-8F93-94B0651A5FDA}" type="datetimeFigureOut">
              <a:rPr lang="pt-BR"/>
              <a:pPr>
                <a:defRPr/>
              </a:pPr>
              <a:t>31/03/2016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96932-A343-47CA-9AF7-B54CE601B9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218BB-7378-4C22-ABFE-E5C0FAC20A4E}" type="datetimeFigureOut">
              <a:rPr lang="pt-BR"/>
              <a:pPr>
                <a:defRPr/>
              </a:pPr>
              <a:t>31/03/2016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42E34-5FC5-4677-9C0A-026D1CE41C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7" descr="tela_principal_limpa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nstant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65A6B9-6357-40FB-B6C4-E9342D4F51ED}" type="datetimeFigureOut">
              <a:rPr lang="pt-BR"/>
              <a:pPr>
                <a:defRPr/>
              </a:pPr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onstant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A5B11A9-0363-43EE-B2E9-D6DAC67A2D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9" r:id="rId10"/>
    <p:sldLayoutId id="21474836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1800" dirty="0" smtClean="0">
                <a:latin typeface="Arial" pitchFamily="34" charset="0"/>
                <a:ea typeface="ＭＳ Ｐゴシック"/>
                <a:cs typeface="Arial" pitchFamily="34" charset="0"/>
              </a:rPr>
              <a:t>Universidade Federal de Pelotas/UNASUS</a:t>
            </a:r>
            <a:br>
              <a:rPr lang="pt-BR" sz="1800" dirty="0" smtClean="0">
                <a:latin typeface="Arial" pitchFamily="34" charset="0"/>
                <a:ea typeface="ＭＳ Ｐゴシック"/>
                <a:cs typeface="Arial" pitchFamily="34" charset="0"/>
              </a:rPr>
            </a:br>
            <a:r>
              <a:rPr lang="pt-BR" sz="1800" dirty="0" smtClean="0">
                <a:latin typeface="Arial" pitchFamily="34" charset="0"/>
                <a:ea typeface="ＭＳ Ｐゴシック"/>
                <a:cs typeface="Arial" pitchFamily="34" charset="0"/>
              </a:rPr>
              <a:t>Especialização em Saúde da Família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0" y="2357430"/>
            <a:ext cx="9144000" cy="1928826"/>
          </a:xfrm>
        </p:spPr>
        <p:txBody>
          <a:bodyPr/>
          <a:lstStyle/>
          <a:p>
            <a:pPr algn="just" eaLnBrk="1" hangingPunct="1">
              <a:buNone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Qualificação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da atenção à saúde dos adultos portadores de Hipertensão Arterial Sistêmica e/ou Diabetes Mellitus na UBS de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Torotama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, Rio Grande, RS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endParaRPr lang="pt-B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8860" y="5072074"/>
            <a:ext cx="6500858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Yudit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Chacon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Rosello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Orientadora: Stelita Pacheco Dourado  Neta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pt-BR" sz="3600" b="1" dirty="0">
                <a:latin typeface="Arial" pitchFamily="34" charset="0"/>
                <a:cs typeface="Arial" pitchFamily="34" charset="0"/>
              </a:rPr>
              <a:t>Situação da </a:t>
            </a:r>
            <a:r>
              <a:rPr lang="pt-BR" sz="3600" b="1" u="sng" dirty="0">
                <a:latin typeface="Arial" pitchFamily="34" charset="0"/>
                <a:cs typeface="Arial" pitchFamily="34" charset="0"/>
              </a:rPr>
              <a:t>ação programática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antes da intervenção</a:t>
            </a:r>
            <a:br>
              <a:rPr lang="pt-BR" sz="3600" b="1" dirty="0">
                <a:latin typeface="Arial" pitchFamily="34" charset="0"/>
                <a:cs typeface="Arial" pitchFamily="34" charset="0"/>
              </a:rPr>
            </a:br>
            <a:endParaRPr lang="es-E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412776"/>
            <a:ext cx="7456342" cy="423593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tendimentos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demandas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espontâneas.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Desorganização na agenda.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Qualidade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inadequada em acolhimento.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Insuficiente atividades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educativas.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Registro inadequados.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Não se realizava busca ativa.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Não vinculação do médico com associação de bairro e conselho de saúde 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3560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571472" y="1857364"/>
            <a:ext cx="8104984" cy="4523964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pt-BR" sz="2800" b="1" dirty="0" smtClean="0">
                <a:latin typeface="Arial" pitchFamily="34" charset="0"/>
                <a:ea typeface="ＭＳ Ｐゴシック"/>
                <a:cs typeface="Arial" pitchFamily="34" charset="0"/>
              </a:rPr>
              <a:t>HAS </a:t>
            </a: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Cadastrados 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no 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programa:228 usuários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. </a:t>
            </a:r>
            <a:endParaRPr lang="pt-BR" sz="2800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Cobertura: 85%</a:t>
            </a: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Atendidos: 176 (77%)</a:t>
            </a: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Classificação 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do risco 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cardiovascular: 176 (77%)</a:t>
            </a: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Exames 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periódicos 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laboratoriais: 176(77%)</a:t>
            </a:r>
          </a:p>
          <a:p>
            <a:pPr>
              <a:lnSpc>
                <a:spcPct val="90000"/>
              </a:lnSpc>
            </a:pP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A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valiação 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de saúde 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bucal: 100 (40%)</a:t>
            </a: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Orientação 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sobre pratica de atividade física e alimentação 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saudável: 176 (77%)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</a:br>
            <a:endParaRPr lang="pt-BR" sz="2800" dirty="0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500042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Situação da </a:t>
            </a:r>
            <a:r>
              <a:rPr lang="pt-BR" sz="3600" b="1" u="sng" dirty="0" smtClean="0">
                <a:latin typeface="Arial" pitchFamily="34" charset="0"/>
                <a:cs typeface="Arial" pitchFamily="34" charset="0"/>
              </a:rPr>
              <a:t>ação programática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antes da intervenção</a:t>
            </a:r>
            <a:endParaRPr lang="en-A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428596" y="1428736"/>
            <a:ext cx="8229600" cy="5143536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pt-BR" sz="2800" b="1" dirty="0" smtClean="0">
                <a:latin typeface="Arial" pitchFamily="34" charset="0"/>
                <a:ea typeface="ＭＳ Ｐゴシック"/>
                <a:cs typeface="Arial" pitchFamily="34" charset="0"/>
              </a:rPr>
              <a:t>DM </a:t>
            </a:r>
            <a:endParaRPr lang="pt-BR" sz="2800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800" b="1" dirty="0" smtClean="0">
                <a:latin typeface="Arial" pitchFamily="34" charset="0"/>
                <a:ea typeface="ＭＳ Ｐゴシック"/>
                <a:cs typeface="Arial" pitchFamily="34" charset="0"/>
              </a:rPr>
              <a:t>Cadastrados </a:t>
            </a:r>
            <a:r>
              <a:rPr lang="pt-BR" sz="2800" b="1" dirty="0">
                <a:latin typeface="Arial" pitchFamily="34" charset="0"/>
                <a:ea typeface="ＭＳ Ｐゴシック"/>
                <a:cs typeface="Arial" pitchFamily="34" charset="0"/>
              </a:rPr>
              <a:t>no </a:t>
            </a:r>
            <a:r>
              <a:rPr lang="pt-BR" sz="2800" b="1" dirty="0" smtClean="0">
                <a:latin typeface="Arial" pitchFamily="34" charset="0"/>
                <a:ea typeface="ＭＳ Ｐゴシック"/>
                <a:cs typeface="Arial" pitchFamily="34" charset="0"/>
              </a:rPr>
              <a:t>programa: 42 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usuários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. </a:t>
            </a:r>
            <a:endParaRPr lang="pt-BR" sz="2800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800" b="1" dirty="0" smtClean="0">
                <a:latin typeface="Arial" pitchFamily="34" charset="0"/>
                <a:ea typeface="ＭＳ Ｐゴシック"/>
                <a:cs typeface="Arial" pitchFamily="34" charset="0"/>
              </a:rPr>
              <a:t>Cobertura: 52 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%.</a:t>
            </a:r>
          </a:p>
          <a:p>
            <a:pPr>
              <a:lnSpc>
                <a:spcPct val="90000"/>
              </a:lnSpc>
            </a:pPr>
            <a:r>
              <a:rPr lang="pt-BR" sz="2800" b="1" dirty="0" smtClean="0">
                <a:latin typeface="Arial" pitchFamily="34" charset="0"/>
                <a:ea typeface="ＭＳ Ｐゴシック"/>
                <a:cs typeface="Arial" pitchFamily="34" charset="0"/>
              </a:rPr>
              <a:t>Atendidos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:20 (50%)</a:t>
            </a: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Exame físico dos pês: 20 (50%)</a:t>
            </a: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Exames 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periódicos 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laboratoriais: 20 (50%)</a:t>
            </a:r>
          </a:p>
          <a:p>
            <a:pPr>
              <a:lnSpc>
                <a:spcPct val="90000"/>
              </a:lnSpc>
            </a:pP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A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valiação 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de saúde 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bucal: 20 (50%)</a:t>
            </a: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Orientação 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sobre pratica de atividade física e alimentação 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saudável: 20 (50%)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</a:br>
            <a:endParaRPr lang="pt-BR" sz="2800" dirty="0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7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7772400" cy="147108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285720" y="1643050"/>
            <a:ext cx="845978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</a:pPr>
            <a:r>
              <a:rPr lang="pt-BR" sz="3600" b="1" dirty="0">
                <a:latin typeface="Arial" pitchFamily="34" charset="0"/>
                <a:cs typeface="Arial" pitchFamily="34" charset="0"/>
              </a:rPr>
              <a:t>Objetivo Geral </a:t>
            </a:r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Qualificar a atenção à saúde dos adultos portadores de Hipertensão Arterial Sistêmica e/ou Diabetes Mellitus na UBS de </a:t>
            </a:r>
            <a:r>
              <a:rPr lang="pt-BR" sz="3200" dirty="0" err="1">
                <a:latin typeface="Arial" pitchFamily="34" charset="0"/>
                <a:cs typeface="Arial" pitchFamily="34" charset="0"/>
              </a:rPr>
              <a:t>Totorama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, Rio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Grande- RS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3200" dirty="0"/>
              <a:t> </a:t>
            </a:r>
          </a:p>
          <a:p>
            <a:pPr algn="just">
              <a:spcBef>
                <a:spcPts val="1200"/>
              </a:spcBef>
            </a:pP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endParaRPr lang="pt-BR" sz="3200" dirty="0"/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endParaRPr lang="pt-B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7772400" cy="147108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285720" y="332656"/>
            <a:ext cx="8459788" cy="738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Objetivos Especifico</a:t>
            </a:r>
          </a:p>
          <a:p>
            <a:pPr marL="342900" indent="-342900">
              <a:spcBef>
                <a:spcPts val="1200"/>
              </a:spcBef>
            </a:pPr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1.Ampliar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cobertura a hipertensão e diabetes.</a:t>
            </a:r>
          </a:p>
          <a:p>
            <a:pPr>
              <a:spcBef>
                <a:spcPts val="1200"/>
              </a:spcBef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2.Melhorar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qualidade da atenção a hipertensos e/ou diabéticos</a:t>
            </a:r>
          </a:p>
          <a:p>
            <a:pPr>
              <a:spcBef>
                <a:spcPts val="1200"/>
              </a:spcBef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3.Melhorar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adesão de hipertensos e/ou diabéticos ao programa</a:t>
            </a:r>
          </a:p>
          <a:p>
            <a:pPr>
              <a:spcBef>
                <a:spcPts val="1200"/>
              </a:spcBef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4.Melhorar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 registro das informações.</a:t>
            </a:r>
          </a:p>
          <a:p>
            <a:pPr>
              <a:spcBef>
                <a:spcPts val="1200"/>
              </a:spcBef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5.Mapear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hipertensos e diabéticos de risco para doença cardiovascular</a:t>
            </a:r>
          </a:p>
          <a:p>
            <a:pPr>
              <a:spcBef>
                <a:spcPts val="1200"/>
              </a:spcBef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6.Promover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saúde de hipertensos e diabéticos.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2757493"/>
          </a:xfrm>
        </p:spPr>
        <p:txBody>
          <a:bodyPr/>
          <a:lstStyle/>
          <a:p>
            <a:pPr marL="0" indent="0" algn="ctr">
              <a:buNone/>
            </a:pPr>
            <a:endParaRPr lang="es-ES" sz="4400" b="1" dirty="0" smtClean="0"/>
          </a:p>
          <a:p>
            <a:pPr marL="0" indent="0" algn="ctr">
              <a:buNone/>
            </a:pPr>
            <a:r>
              <a:rPr lang="es-ES" sz="4400" b="1" dirty="0" smtClean="0"/>
              <a:t> </a:t>
            </a:r>
            <a:r>
              <a:rPr lang="es-ES" sz="4400" b="1" dirty="0" smtClean="0">
                <a:latin typeface="Arial" pitchFamily="34" charset="0"/>
                <a:cs typeface="Arial" pitchFamily="34" charset="0"/>
              </a:rPr>
              <a:t>METODOLOGIA </a:t>
            </a:r>
            <a:endParaRPr lang="es-ES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55" y="4126185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9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7772400" cy="147108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</a:br>
            <a:endParaRPr lang="pt-BR" sz="2800" dirty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27651" name="Retângulo 4"/>
          <p:cNvSpPr>
            <a:spLocks noChangeArrowheads="1"/>
          </p:cNvSpPr>
          <p:nvPr/>
        </p:nvSpPr>
        <p:spPr bwMode="auto">
          <a:xfrm>
            <a:off x="539552" y="836712"/>
            <a:ext cx="838842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/>
              <a:t> </a:t>
            </a:r>
          </a:p>
          <a:p>
            <a:pPr algn="just"/>
            <a:endParaRPr lang="pt-BR" sz="2800" i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Logística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protocolos  adotados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Tx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Manual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Técnico de Hipertensão do Ministério de saúde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2013.</a:t>
            </a:r>
          </a:p>
          <a:p>
            <a:pPr algn="just">
              <a:buFontTx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Manual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Técnico de Diabetes do Ministério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saúde 2013. </a:t>
            </a:r>
          </a:p>
          <a:p>
            <a:pPr algn="just"/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851" y="5373216"/>
            <a:ext cx="179863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628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657556"/>
          </a:xfrm>
        </p:spPr>
        <p:txBody>
          <a:bodyPr/>
          <a:lstStyle/>
          <a:p>
            <a:pPr algn="l"/>
            <a:r>
              <a:rPr lang="pt-BR" sz="2400" b="1" dirty="0" smtClean="0">
                <a:solidFill>
                  <a:srgbClr val="E47A1A"/>
                </a:solidFill>
                <a:ea typeface="ＭＳ Ｐゴシック"/>
                <a:cs typeface="ＭＳ Ｐゴシック"/>
              </a:rPr>
              <a:t>Metodologia</a:t>
            </a:r>
            <a:endParaRPr lang="pt-BR" sz="2400" dirty="0" smtClean="0">
              <a:ea typeface="ＭＳ Ｐゴシック"/>
              <a:cs typeface="ＭＳ Ｐゴシック"/>
            </a:endParaRPr>
          </a:p>
        </p:txBody>
      </p:sp>
      <p:sp>
        <p:nvSpPr>
          <p:cNvPr id="2867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20755"/>
            <a:ext cx="8229600" cy="4516967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Para o registro das ações </a:t>
            </a:r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utilizamos:</a:t>
            </a:r>
          </a:p>
          <a:p>
            <a:pPr algn="just"/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Ficha </a:t>
            </a:r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espelho disponibilizada pelo curso</a:t>
            </a:r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.  </a:t>
            </a:r>
            <a:endParaRPr lang="pt-BR" sz="2400" dirty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 Prontuário clínico </a:t>
            </a:r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(registro de  </a:t>
            </a:r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diagnóstico da doença, exame clínico, exames complementares, prescrição de medicamentos, avaliação de risco cardiovascular, orientação de promoção à saúde (atividade física, tabagismo, álcool, alimentação saudável e higiene bucal</a:t>
            </a:r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)).</a:t>
            </a:r>
          </a:p>
          <a:p>
            <a:pPr algn="just"/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Registro de peso, altura ,IMC,</a:t>
            </a:r>
            <a:endParaRPr lang="pt-BR" sz="2400" dirty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11" y="5085184"/>
            <a:ext cx="179863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/>
          <p:cNvSpPr>
            <a:spLocks noGrp="1"/>
          </p:cNvSpPr>
          <p:nvPr>
            <p:ph type="title"/>
          </p:nvPr>
        </p:nvSpPr>
        <p:spPr>
          <a:xfrm>
            <a:off x="457200" y="-123395"/>
            <a:ext cx="8229600" cy="1143000"/>
          </a:xfrm>
        </p:spPr>
        <p:txBody>
          <a:bodyPr/>
          <a:lstStyle/>
          <a:p>
            <a:pPr algn="l"/>
            <a:r>
              <a:rPr lang="pt-BR" sz="2400" b="1" dirty="0" smtClean="0">
                <a:solidFill>
                  <a:srgbClr val="E47A1A"/>
                </a:solidFill>
                <a:ea typeface="ＭＳ Ｐゴシック"/>
                <a:cs typeface="ＭＳ Ｐゴシック"/>
              </a:rPr>
              <a:t>Metodologia</a:t>
            </a:r>
            <a:endParaRPr lang="pt-BR" sz="2400" dirty="0" smtClean="0">
              <a:ea typeface="ＭＳ Ｐゴシック"/>
              <a:cs typeface="ＭＳ Ｐゴシック"/>
            </a:endParaRPr>
          </a:p>
        </p:txBody>
      </p:sp>
      <p:sp>
        <p:nvSpPr>
          <p:cNvPr id="2867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516967"/>
          </a:xfrm>
        </p:spPr>
        <p:txBody>
          <a:bodyPr/>
          <a:lstStyle/>
          <a:p>
            <a:pPr algn="just"/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Ficha de atendimento odontológico (as ações realizadas e necessidade de atendimento</a:t>
            </a:r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).</a:t>
            </a:r>
            <a:endParaRPr lang="pt-BR" sz="2400" dirty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Carteira de HAS e DM (registrada data e hora </a:t>
            </a:r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de monitoramento </a:t>
            </a:r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de pressão arterial  e teste de </a:t>
            </a:r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HGT. </a:t>
            </a:r>
            <a:endParaRPr lang="pt-BR" sz="2400" dirty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Planilhas </a:t>
            </a:r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eletrônicas de coleta de dados.</a:t>
            </a:r>
          </a:p>
          <a:p>
            <a:pPr algn="just"/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Livros de agendamentos</a:t>
            </a:r>
          </a:p>
          <a:p>
            <a:pPr marL="0" indent="0" algn="just">
              <a:buNone/>
            </a:pPr>
            <a:endParaRPr lang="pt-BR" sz="2800" dirty="0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803" y="5085184"/>
            <a:ext cx="179863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43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2400" b="1" dirty="0" smtClean="0">
                <a:solidFill>
                  <a:srgbClr val="E47A1A"/>
                </a:solidFill>
                <a:ea typeface="ＭＳ Ｐゴシック"/>
                <a:cs typeface="ＭＳ Ｐゴシック"/>
              </a:rPr>
              <a:t>Metodologia</a:t>
            </a:r>
            <a:endParaRPr lang="pt-BR" sz="2400" dirty="0" smtClean="0">
              <a:ea typeface="ＭＳ Ｐゴシック"/>
              <a:cs typeface="ＭＳ Ｐゴシック"/>
            </a:endParaRPr>
          </a:p>
        </p:txBody>
      </p:sp>
      <p:sp>
        <p:nvSpPr>
          <p:cNvPr id="3072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pt-BR" sz="2400" b="1" dirty="0" smtClean="0">
                <a:latin typeface="Arial" pitchFamily="34" charset="0"/>
                <a:ea typeface="ＭＳ Ｐゴシック"/>
                <a:cs typeface="Arial" pitchFamily="34" charset="0"/>
              </a:rPr>
              <a:t>Ações propostas e realizadas conforme os eixos pedagógicos</a:t>
            </a:r>
          </a:p>
          <a:p>
            <a:pPr algn="just"/>
            <a:endParaRPr lang="pt-BR" sz="2400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i="1" dirty="0" smtClean="0">
                <a:latin typeface="Arial" pitchFamily="34" charset="0"/>
                <a:ea typeface="ＭＳ Ｐゴシック"/>
                <a:cs typeface="Arial" pitchFamily="34" charset="0"/>
              </a:rPr>
              <a:t>Organização e gestão do serviço</a:t>
            </a:r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Monitoramento e </a:t>
            </a:r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avaliação.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Engajamento </a:t>
            </a:r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público.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Qualificação da prática </a:t>
            </a:r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clínica.</a:t>
            </a:r>
            <a:endParaRPr lang="pt-BR" sz="2400" dirty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>
              <a:buNone/>
            </a:pPr>
            <a:endParaRPr lang="pt-BR" sz="2400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7772400" cy="147108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15362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500034" y="1772816"/>
            <a:ext cx="7777163" cy="1056217"/>
          </a:xfrm>
        </p:spPr>
        <p:txBody>
          <a:bodyPr/>
          <a:lstStyle/>
          <a:p>
            <a:pPr indent="2157413" eaLnBrk="1" hangingPunct="1">
              <a:lnSpc>
                <a:spcPct val="120000"/>
              </a:lnSpc>
            </a:pPr>
            <a:r>
              <a:rPr lang="pt-BR" sz="4400" b="1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INTRODUÇÃO</a:t>
            </a:r>
            <a:r>
              <a:rPr lang="pt-BR" sz="4400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				</a:t>
            </a:r>
          </a:p>
        </p:txBody>
      </p:sp>
      <p:pic>
        <p:nvPicPr>
          <p:cNvPr id="5" name="Picture 1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33057"/>
            <a:ext cx="2556296" cy="268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5166"/>
            <a:ext cx="8219256" cy="6226175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OBJETIVOS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/>
            </a:r>
            <a:br>
              <a:rPr lang="es-ES" b="1" dirty="0">
                <a:latin typeface="Arial" pitchFamily="34" charset="0"/>
                <a:cs typeface="Arial" pitchFamily="34" charset="0"/>
              </a:rPr>
            </a:br>
            <a:r>
              <a:rPr lang="es-ES" b="1" dirty="0">
                <a:latin typeface="Arial" pitchFamily="34" charset="0"/>
                <a:cs typeface="Arial" pitchFamily="34" charset="0"/>
              </a:rPr>
              <a:t/>
            </a:r>
            <a:br>
              <a:rPr lang="es-ES" b="1" dirty="0">
                <a:latin typeface="Arial" pitchFamily="34" charset="0"/>
                <a:cs typeface="Arial" pitchFamily="34" charset="0"/>
              </a:rPr>
            </a:br>
            <a:r>
              <a:rPr lang="es-ES" b="1" dirty="0">
                <a:latin typeface="Arial" pitchFamily="34" charset="0"/>
                <a:cs typeface="Arial" pitchFamily="34" charset="0"/>
              </a:rPr>
              <a:t>METAS  </a:t>
            </a:r>
            <a:br>
              <a:rPr lang="es-ES" b="1" dirty="0">
                <a:latin typeface="Arial" pitchFamily="34" charset="0"/>
                <a:cs typeface="Arial" pitchFamily="34" charset="0"/>
              </a:rPr>
            </a:br>
            <a:r>
              <a:rPr lang="es-ES" b="1" dirty="0">
                <a:latin typeface="Arial" pitchFamily="34" charset="0"/>
                <a:cs typeface="Arial" pitchFamily="34" charset="0"/>
              </a:rPr>
              <a:t/>
            </a:r>
            <a:br>
              <a:rPr lang="es-ES" b="1" dirty="0">
                <a:latin typeface="Arial" pitchFamily="34" charset="0"/>
                <a:cs typeface="Arial" pitchFamily="34" charset="0"/>
              </a:rPr>
            </a:br>
            <a:r>
              <a:rPr lang="es-ES" b="1" dirty="0">
                <a:latin typeface="Arial" pitchFamily="34" charset="0"/>
                <a:cs typeface="Arial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4860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half" idx="4294967295"/>
          </p:nvPr>
        </p:nvSpPr>
        <p:spPr>
          <a:xfrm>
            <a:off x="179512" y="1700807"/>
            <a:ext cx="7416824" cy="4176465"/>
          </a:xfrm>
        </p:spPr>
        <p:txBody>
          <a:bodyPr/>
          <a:lstStyle/>
          <a:p>
            <a:pPr marL="0" indent="0" algn="just">
              <a:buNone/>
            </a:pPr>
            <a:endParaRPr lang="pt-BR" sz="2000" b="1" dirty="0" smtClean="0"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 1.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Ampliar a cobertura a hipertensos e/ou diabéticos</a:t>
            </a:r>
          </a:p>
          <a:p>
            <a:pPr marL="0" indent="0" algn="just">
              <a:buNone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928662" y="5572140"/>
            <a:ext cx="7286646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b="1" dirty="0"/>
              <a:t>Resultado:</a:t>
            </a:r>
          </a:p>
          <a:p>
            <a:r>
              <a:rPr lang="pt-BR" sz="1600" dirty="0"/>
              <a:t>Mês </a:t>
            </a:r>
            <a:r>
              <a:rPr lang="pt-BR" sz="1600" dirty="0" smtClean="0"/>
              <a:t>1- 170 (74,6 %)        </a:t>
            </a:r>
            <a:r>
              <a:rPr lang="pt-BR" sz="1600" dirty="0"/>
              <a:t>Mês </a:t>
            </a:r>
            <a:r>
              <a:rPr lang="pt-BR" sz="1600" dirty="0" smtClean="0"/>
              <a:t>2- 196( 86%)     Mês 3-  218(95,6 %)  </a:t>
            </a:r>
            <a:endParaRPr lang="pt-BR" sz="1600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" y="2857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000232" y="4786322"/>
            <a:ext cx="5500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42910" y="357169"/>
            <a:ext cx="75724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2000" b="1" dirty="0" smtClean="0">
                <a:latin typeface="Arial" pitchFamily="34" charset="0"/>
                <a:cs typeface="Arial" pitchFamily="34" charset="0"/>
              </a:rPr>
              <a:t>Meta 1.1 </a:t>
            </a:r>
            <a:r>
              <a:rPr lang="pt-BR" altLang="pt-BR" sz="2000" dirty="0" smtClean="0">
                <a:latin typeface="Arial" pitchFamily="34" charset="0"/>
                <a:cs typeface="Arial" pitchFamily="34" charset="0"/>
              </a:rPr>
              <a:t>Cadastrar </a:t>
            </a:r>
            <a:r>
              <a:rPr lang="pt-BR" altLang="pt-BR" sz="20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alt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2000" dirty="0" smtClean="0">
                <a:latin typeface="Arial" pitchFamily="34" charset="0"/>
                <a:cs typeface="Arial" pitchFamily="34" charset="0"/>
              </a:rPr>
              <a:t>% dos Hipertensos da área de abrangência no programa de Atenção a Hipertensão Arterial da unidade de saúde.</a:t>
            </a:r>
          </a:p>
          <a:p>
            <a:r>
              <a:rPr lang="pt-BR" sz="2000" b="1" dirty="0" smtClean="0"/>
              <a:t>Indicador 1.1</a:t>
            </a:r>
            <a:r>
              <a:rPr lang="pt-BR" sz="2000" dirty="0" smtClean="0"/>
              <a:t>Cobertura do programa de atenção ao hipertenso na unidade de saúde.        </a:t>
            </a:r>
            <a:endParaRPr lang="pt-BR" sz="2000" dirty="0"/>
          </a:p>
        </p:txBody>
      </p:sp>
      <p:sp>
        <p:nvSpPr>
          <p:cNvPr id="12" name="Retângulo 11"/>
          <p:cNvSpPr/>
          <p:nvPr/>
        </p:nvSpPr>
        <p:spPr>
          <a:xfrm>
            <a:off x="1000100" y="4813998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Figura 1 </a:t>
            </a:r>
            <a:r>
              <a:rPr lang="pt-BR" sz="1600" dirty="0" smtClean="0"/>
              <a:t>Gráfico Cobertura do programa de atenção ao hipertenso na UBS </a:t>
            </a:r>
            <a:r>
              <a:rPr lang="pt-BR" sz="1600" dirty="0" err="1" smtClean="0"/>
              <a:t>Torotama</a:t>
            </a:r>
            <a:r>
              <a:rPr lang="pt-BR" sz="1600" dirty="0" smtClean="0"/>
              <a:t>, Rio Grande/RS.2</a:t>
            </a:r>
            <a:endParaRPr lang="pt-BR" sz="1600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2209800" y="2128837"/>
          <a:ext cx="472440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1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928662" y="5572140"/>
            <a:ext cx="7286646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b="1" dirty="0"/>
              <a:t>Resultado:</a:t>
            </a:r>
          </a:p>
          <a:p>
            <a:r>
              <a:rPr lang="pt-BR" sz="1600" dirty="0"/>
              <a:t>Mês </a:t>
            </a:r>
            <a:r>
              <a:rPr lang="pt-BR" sz="1600" dirty="0" smtClean="0"/>
              <a:t>1- 33 (78,6 %)        </a:t>
            </a:r>
            <a:r>
              <a:rPr lang="pt-BR" sz="1600" dirty="0"/>
              <a:t>Mês </a:t>
            </a:r>
            <a:r>
              <a:rPr lang="pt-BR" sz="1600" dirty="0" smtClean="0"/>
              <a:t>2- 36( 85,7%)     Mês 3-  42(100 %)  </a:t>
            </a:r>
            <a:endParaRPr lang="pt-BR" sz="1600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" y="2857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000232" y="4786322"/>
            <a:ext cx="5500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2844" y="0"/>
            <a:ext cx="82153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1.2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Cadastrar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dos diabéticos da área de abrangência do Programa de Atenção à Hipertensão Arterial e Diabetes Mellitus da unidade de saúde.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Indicador 1.2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Cobertura do programa de atenção ao diabético na unidade de saúde.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00100" y="4813998"/>
            <a:ext cx="66437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Figura 2</a:t>
            </a:r>
            <a:r>
              <a:rPr lang="pt-BR" sz="1600" dirty="0" smtClean="0"/>
              <a:t>Gráfico </a:t>
            </a:r>
            <a:r>
              <a:rPr lang="pt-BR" sz="1600" b="1" dirty="0" smtClean="0"/>
              <a:t>Figura 1 </a:t>
            </a:r>
            <a:r>
              <a:rPr lang="pt-BR" sz="1600" dirty="0" smtClean="0"/>
              <a:t>Gráfico Cobertura do programa de atenção ao diabético na UBS </a:t>
            </a:r>
            <a:r>
              <a:rPr lang="pt-BR" sz="1600" dirty="0" err="1" smtClean="0"/>
              <a:t>Torotama</a:t>
            </a:r>
            <a:r>
              <a:rPr lang="pt-BR" sz="1600" dirty="0" smtClean="0"/>
              <a:t>, Rio Grande/RS.2015</a:t>
            </a:r>
          </a:p>
          <a:p>
            <a:endParaRPr lang="pt-BR" sz="1600" dirty="0" smtClean="0"/>
          </a:p>
          <a:p>
            <a:r>
              <a:rPr lang="pt-BR" sz="1600" dirty="0" smtClean="0"/>
              <a:t> </a:t>
            </a:r>
          </a:p>
          <a:p>
            <a:r>
              <a:rPr lang="pt-BR" sz="1600" dirty="0" smtClean="0"/>
              <a:t> </a:t>
            </a:r>
            <a:endParaRPr lang="pt-BR" sz="1600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2290762" y="2095500"/>
          <a:ext cx="4562475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1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452669"/>
            <a:ext cx="8229600" cy="4809067"/>
          </a:xfrm>
        </p:spPr>
        <p:txBody>
          <a:bodyPr/>
          <a:lstStyle/>
          <a:p>
            <a:pPr algn="ctr">
              <a:buNone/>
            </a:pPr>
            <a:endParaRPr lang="pt-BR" sz="2400" b="1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ctr">
              <a:buNone/>
            </a:pPr>
            <a:r>
              <a:rPr lang="pt-BR" sz="2400" b="1" dirty="0" smtClean="0">
                <a:latin typeface="Arial" pitchFamily="34" charset="0"/>
                <a:ea typeface="ＭＳ Ｐゴシック"/>
                <a:cs typeface="Arial" pitchFamily="34" charset="0"/>
              </a:rPr>
              <a:t>Objetivo </a:t>
            </a:r>
            <a:r>
              <a:rPr lang="pt-BR" sz="2400" b="1" dirty="0">
                <a:latin typeface="Arial" pitchFamily="34" charset="0"/>
                <a:ea typeface="ＭＳ Ｐゴシック"/>
                <a:cs typeface="Arial" pitchFamily="34" charset="0"/>
              </a:rPr>
              <a:t>2. </a:t>
            </a:r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Melhorar a qualidade da atenção a </a:t>
            </a:r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hipertensos</a:t>
            </a:r>
          </a:p>
          <a:p>
            <a:pPr algn="ctr">
              <a:buNone/>
            </a:pPr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e/ou diabéticos</a:t>
            </a:r>
          </a:p>
          <a:p>
            <a:pPr algn="ctr">
              <a:buNone/>
            </a:pPr>
            <a:endParaRPr lang="pt-BR" sz="2400" dirty="0">
              <a:latin typeface="Arial" pitchFamily="34" charset="0"/>
              <a:ea typeface="ＭＳ Ｐゴシック"/>
              <a:cs typeface="Arial" pitchFamily="34" charset="0"/>
            </a:endParaRP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2.1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Realizar exame clínico apropriado em 100% dos hipertensos. 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Indicador 2.1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Proporção de hipertensos com o exame clínico apropriado de acordo com o protocolo.        </a:t>
            </a:r>
          </a:p>
          <a:p>
            <a:pPr algn="ctr">
              <a:buNone/>
            </a:pPr>
            <a:endParaRPr lang="pt-BR" sz="2000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r>
              <a:rPr lang="pt-BR" sz="2000" b="1" dirty="0"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2.2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Realizar exame clínico apropriado em 100% dos diabéticos.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Indicador 2.2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Proporção de diabéticos com o exame clínico apropriado de acordo com o protocolo.</a:t>
            </a:r>
            <a:endParaRPr lang="pt-BR" sz="2000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ctr">
              <a:buNone/>
            </a:pPr>
            <a:endParaRPr lang="pt-BR" sz="2400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ctr">
              <a:buNone/>
            </a:pPr>
            <a:endParaRPr lang="pt-BR" sz="2400" dirty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3" name="CaixaDeTexto 6"/>
          <p:cNvSpPr txBox="1">
            <a:spLocks noChangeArrowheads="1"/>
          </p:cNvSpPr>
          <p:nvPr/>
        </p:nvSpPr>
        <p:spPr bwMode="auto">
          <a:xfrm>
            <a:off x="357158" y="4980563"/>
            <a:ext cx="8572560" cy="1877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: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Em todos os três meses da intervenção realizamos exame clínico apropriado a todos os hipertensos e diabéticos cadastrados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/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Hipertensos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_Mês 1- 170(100%)   Mês 2- 196(100%)   Mês  3- 218 (100%)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 Mês 1- 33(100%)  Mês 2 – 36 (100%)  Mês 3- 42(100%)</a:t>
            </a:r>
          </a:p>
        </p:txBody>
      </p:sp>
    </p:spTree>
    <p:extLst>
      <p:ext uri="{BB962C8B-B14F-4D97-AF65-F5344CB8AC3E}">
        <p14:creationId xmlns:p14="http://schemas.microsoft.com/office/powerpoint/2010/main" val="19183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4525433"/>
          </a:xfrm>
        </p:spPr>
        <p:txBody>
          <a:bodyPr/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2.3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Realizar exame dos pés em 100% das pessoas com diabetes a cada 03 meses (com palpação dos pulsos tibial posterior e pedioso e medida da sensibilidade).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Indicador2.3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Proporção de pessoas com diabetes com o exame dos pés em dia.</a:t>
            </a:r>
          </a:p>
          <a:p>
            <a:endParaRPr lang="pt-BR" dirty="0"/>
          </a:p>
        </p:txBody>
      </p:sp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285720" y="4286256"/>
            <a:ext cx="8572560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: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Em todos os três meses da intervenção realizamos o exame dos pés das pessoas com DM cadastradas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/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 Mês 1- 33(100%)  Mês 2 – 36 (100%)  Mês 3- 42(100%)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428605"/>
            <a:ext cx="8229600" cy="3429024"/>
          </a:xfrm>
        </p:spPr>
        <p:txBody>
          <a:bodyPr/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2.4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Garantir a 100% das pessoas com hipertensão a solicitação/realização de exames complementares em dia de acordo com o protocolo.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Indicador2.4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Proporção de pessoas com hipertensão com os exames complementares em dia de acordo com o protocolo.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2.5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Garantir a 100% das pessoas com diabetes a solicitação/realização de exames complementares em dia de acordo com o protocolo.   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Indicador2.5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Proporção de pessoas com diabetes com os exames complementares em dia de acordo com o protocolo.</a:t>
            </a:r>
          </a:p>
          <a:p>
            <a:endParaRPr lang="pt-BR" dirty="0"/>
          </a:p>
        </p:txBody>
      </p:sp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285720" y="4429132"/>
            <a:ext cx="8572560" cy="21852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: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Em todos os três meses da intervenção garantimos a solicitação /realização de exames complementares a todos os hipertensos e diabéticos cadastrados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/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Hipertensos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_Mês 1- 170(100%)   Mês 2- 196(100%)   Mês  3- 218 (100%)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 Mês 1- 33(100%)  Mês 2 – 36 (100%)  Mês 3- 42(100%)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28604"/>
            <a:ext cx="8229600" cy="4525433"/>
          </a:xfrm>
        </p:spPr>
        <p:txBody>
          <a:bodyPr/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2.6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Priorizar a prescrição de medicamentos da farmácia popular para 100% das pessoas com hipertensão cadastradas na UBS.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Indicador2.6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Proporção de pessoas com hipertensão com prescrição priorizada de medicamentos da Farmácia Popular/Hiperdia.                                      </a:t>
            </a:r>
          </a:p>
          <a:p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2.7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Priorizar a prescrição de medicamentos da farmácia popular para 100% das pessoas com diabetes cadastradas na UBS. 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Indicador2.7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Proporção de pessoas com diabetes com prescrição priorizada de medicamentos da Farmácia Popular.</a:t>
            </a:r>
          </a:p>
          <a:p>
            <a:endParaRPr lang="pt-BR" dirty="0"/>
          </a:p>
        </p:txBody>
      </p:sp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285720" y="4429132"/>
            <a:ext cx="8572560" cy="21852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: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Em todos os três meses da intervenção priorizamos a prescrição de medicamentos da farmácia popular a todos os hipertensos e diabéticos cadastrados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/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Hipertensos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_Mês 1- 170(100%)   Mês 2- 196(100%)   Mês  3- 218 (100%)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 Mês 1- 33(100%)  Mês 2 – 36 (100%)  Mês 3- 42(100%)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1357290" y="5000636"/>
            <a:ext cx="7286646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b="1" dirty="0"/>
              <a:t>Resultado:</a:t>
            </a:r>
          </a:p>
          <a:p>
            <a:r>
              <a:rPr lang="pt-BR" sz="1600" dirty="0"/>
              <a:t>Mês </a:t>
            </a:r>
            <a:r>
              <a:rPr lang="pt-BR" sz="1600" dirty="0" smtClean="0"/>
              <a:t>1- 169 ( 99,4 %)        </a:t>
            </a:r>
            <a:r>
              <a:rPr lang="pt-BR" sz="1600" dirty="0"/>
              <a:t>Mês </a:t>
            </a:r>
            <a:r>
              <a:rPr lang="pt-BR" sz="1600" dirty="0" smtClean="0"/>
              <a:t>2- 196 (100%)     Mês 3- 217 (99,5 %)  </a:t>
            </a:r>
            <a:endParaRPr lang="pt-BR" sz="1600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" y="2857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000232" y="4786322"/>
            <a:ext cx="5500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2844" y="0"/>
            <a:ext cx="82153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2.8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Realizar avaliação da necessidade de atendimento odontológico em 100% dos hipertensos.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Indicador 2.8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Proporção de hipertensos com avaliação da necessidade de atendimento odontológico.        </a:t>
            </a:r>
          </a:p>
          <a:p>
            <a:r>
              <a:rPr lang="pt-BR" sz="2000" dirty="0" smtClean="0"/>
              <a:t>                                                                       </a:t>
            </a:r>
          </a:p>
          <a:p>
            <a:r>
              <a:rPr lang="pt-BR" sz="2000" dirty="0" smtClean="0"/>
              <a:t> </a:t>
            </a:r>
          </a:p>
          <a:p>
            <a:r>
              <a:rPr lang="pt-BR" sz="2000" dirty="0" smtClean="0"/>
              <a:t>                                                               </a:t>
            </a:r>
            <a:endParaRPr lang="pt-BR" sz="2000" dirty="0"/>
          </a:p>
        </p:txBody>
      </p:sp>
      <p:sp>
        <p:nvSpPr>
          <p:cNvPr id="12" name="Retângulo 11"/>
          <p:cNvSpPr/>
          <p:nvPr/>
        </p:nvSpPr>
        <p:spPr>
          <a:xfrm>
            <a:off x="1357290" y="4071942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Figura 8 </a:t>
            </a:r>
            <a:r>
              <a:rPr lang="pt-BR" sz="1600" dirty="0" smtClean="0"/>
              <a:t>Gráfico Proporção de hipertensos com avaliação da necessidade de atendimento odontológico</a:t>
            </a:r>
            <a:r>
              <a:rPr lang="pt-BR" sz="1600" b="1" dirty="0" smtClean="0"/>
              <a:t> </a:t>
            </a:r>
            <a:r>
              <a:rPr lang="pt-BR" sz="1600" dirty="0" smtClean="0"/>
              <a:t>na UBS </a:t>
            </a:r>
            <a:r>
              <a:rPr lang="pt-BR" sz="1600" dirty="0" err="1" smtClean="0"/>
              <a:t>Torotama</a:t>
            </a:r>
            <a:r>
              <a:rPr lang="pt-BR" sz="1600" dirty="0" smtClean="0"/>
              <a:t>, Rio Grande/RS.2</a:t>
            </a:r>
            <a:endParaRPr lang="pt-BR" sz="1600" dirty="0"/>
          </a:p>
        </p:txBody>
      </p:sp>
      <p:graphicFrame>
        <p:nvGraphicFramePr>
          <p:cNvPr id="10" name="Gráfico 9"/>
          <p:cNvGraphicFramePr/>
          <p:nvPr/>
        </p:nvGraphicFramePr>
        <p:xfrm>
          <a:off x="2500298" y="1428736"/>
          <a:ext cx="4648200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1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4348" y="1357298"/>
            <a:ext cx="68580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2.9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Realizar avaliação da necessidade de atendimento odontológico em 100% das pessoas com diabetes.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Indicador 2.9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Proporção de pessoas com diabetes com avaliação da necessidade de atendimento odontológico.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1538" y="3786190"/>
            <a:ext cx="6572296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Resultados :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Em todos os três meses da intervenção as pessoas com diabetes cadastradas tiveram realizado a avaliação da necessidade de atendimento odontológico.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 Mês 1- 33(100%)  Mês 2 – 36 (100%)  Mês 3- 42(100%)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6677" y="804214"/>
            <a:ext cx="7772400" cy="1471083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 doenças cardiovasculares e acidentes cerebrovasculares constituem uma das principais causa de morbimortalidade na população brasileira, representando a hipertensão arterial sistêmica e ou diabetes mellitus, dois dos principais fatores de risco.</a:t>
            </a: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pic>
        <p:nvPicPr>
          <p:cNvPr id="2050" name="Picture 2" descr="Resultado de imagem para diabetes e hipertens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115598"/>
            <a:ext cx="3313222" cy="268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diabetes e hipertens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000372"/>
            <a:ext cx="2847975" cy="26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Resultado de imagem para diabetes e hipertens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8" descr="Resultado de imagem para diabetes e hipertens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Resultado de imagem para diabetes e hipertens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2" descr="Resultado de imagem para diabetes e hipertens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4" y="1772820"/>
            <a:ext cx="7416824" cy="4309939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Objetivo 3 </a:t>
            </a:r>
            <a:r>
              <a:rPr lang="pt-BR" sz="2400" dirty="0" smtClean="0"/>
              <a:t>Melhorar a adesão de hipertensos e/ou diabéticos ao programa.</a:t>
            </a:r>
          </a:p>
          <a:p>
            <a:pPr>
              <a:buNone/>
            </a:pPr>
            <a:r>
              <a:rPr lang="pt-BR" sz="2400" dirty="0" smtClean="0"/>
              <a:t> </a:t>
            </a:r>
          </a:p>
          <a:p>
            <a:endParaRPr lang="pt-BR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176" y="428604"/>
            <a:ext cx="7543824" cy="989034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1428728" y="4429132"/>
            <a:ext cx="7286646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b="1" dirty="0"/>
              <a:t>Resultado:</a:t>
            </a:r>
          </a:p>
          <a:p>
            <a:r>
              <a:rPr lang="pt-BR" sz="1600" dirty="0"/>
              <a:t>Mês </a:t>
            </a:r>
            <a:r>
              <a:rPr lang="pt-BR" sz="1600" dirty="0" smtClean="0"/>
              <a:t>1- 0 faltosos/ Buscados0 0 ( 0 %)        </a:t>
            </a:r>
          </a:p>
          <a:p>
            <a:r>
              <a:rPr lang="pt-BR" sz="1600" dirty="0" smtClean="0"/>
              <a:t>Mês 2-15 faltosos / Buscados 15 ( 100%)    </a:t>
            </a:r>
          </a:p>
          <a:p>
            <a:r>
              <a:rPr lang="pt-BR" sz="1600" dirty="0" smtClean="0"/>
              <a:t> Mês 3- 17 faltosos/ Buscados 17 (100 %)  </a:t>
            </a:r>
            <a:endParaRPr lang="pt-BR" sz="1600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" y="2857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000232" y="4786322"/>
            <a:ext cx="5500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2844" y="0"/>
            <a:ext cx="82153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3.1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Buscar 100% dos hipertensos faltosos às consultas na unidade de saúde conforme a periodicidade recomendada.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Indicador 3.1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Proporção de hipertensos faltosos às consultas médicas com busca ativa.    </a:t>
            </a:r>
            <a:r>
              <a:rPr lang="pt-BR" sz="2000" dirty="0" smtClean="0"/>
              <a:t> </a:t>
            </a:r>
          </a:p>
          <a:p>
            <a:r>
              <a:rPr lang="pt-BR" sz="2000" dirty="0" smtClean="0"/>
              <a:t>                                                               </a:t>
            </a:r>
            <a:endParaRPr lang="pt-BR" sz="2000" dirty="0"/>
          </a:p>
        </p:txBody>
      </p:sp>
      <p:sp>
        <p:nvSpPr>
          <p:cNvPr id="12" name="Retângulo 11"/>
          <p:cNvSpPr/>
          <p:nvPr/>
        </p:nvSpPr>
        <p:spPr>
          <a:xfrm>
            <a:off x="1714480" y="3714752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Figura 10 </a:t>
            </a:r>
            <a:r>
              <a:rPr lang="pt-BR" sz="1600" dirty="0" smtClean="0"/>
              <a:t>Gráfico Proporção de hipertensos faltosos às consultas com busca ativa </a:t>
            </a:r>
            <a:r>
              <a:rPr lang="pt-BR" sz="1600" b="1" dirty="0" smtClean="0"/>
              <a:t>n</a:t>
            </a:r>
            <a:r>
              <a:rPr lang="pt-BR" sz="1600" dirty="0" smtClean="0"/>
              <a:t>a UBS </a:t>
            </a:r>
            <a:r>
              <a:rPr lang="pt-BR" sz="1600" dirty="0" err="1" smtClean="0"/>
              <a:t>Torotama</a:t>
            </a:r>
            <a:r>
              <a:rPr lang="pt-BR" sz="1600" dirty="0" smtClean="0"/>
              <a:t>, Rio Grande/RS.2015 </a:t>
            </a:r>
            <a:endParaRPr lang="pt-BR" sz="1600" dirty="0"/>
          </a:p>
        </p:txBody>
      </p:sp>
      <p:graphicFrame>
        <p:nvGraphicFramePr>
          <p:cNvPr id="10" name="Gráfico 9"/>
          <p:cNvGraphicFramePr/>
          <p:nvPr/>
        </p:nvGraphicFramePr>
        <p:xfrm>
          <a:off x="2214546" y="1285860"/>
          <a:ext cx="4743450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1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1259632" y="5301208"/>
            <a:ext cx="7286646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b="1" dirty="0"/>
              <a:t>Resultado:</a:t>
            </a:r>
          </a:p>
          <a:p>
            <a:r>
              <a:rPr lang="pt-BR" sz="1600" dirty="0"/>
              <a:t>Mês </a:t>
            </a:r>
            <a:r>
              <a:rPr lang="pt-BR" sz="1600" dirty="0" smtClean="0"/>
              <a:t>1- 0faltosos/ Buscados 0 (0 %)        </a:t>
            </a:r>
          </a:p>
          <a:p>
            <a:r>
              <a:rPr lang="pt-BR" sz="1600" dirty="0" smtClean="0"/>
              <a:t>Mês 2-6 faltosos / Buscados 6 (100%)    </a:t>
            </a:r>
          </a:p>
          <a:p>
            <a:r>
              <a:rPr lang="pt-BR" sz="1600" dirty="0" smtClean="0"/>
              <a:t> Mês 3- 6 faltosos/ Buscados 6 (100 %)  </a:t>
            </a:r>
            <a:endParaRPr lang="pt-BR" sz="1600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" y="2857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84733" y="0"/>
            <a:ext cx="82153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 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3.2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Buscar 100% dos diabéticos faltosos às consultas na unidade de saúde conforme a periodicidade recomendada.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Indicador 3.2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Proporção de diabéticos faltosos às consultas médicas com busca ativa.                                                                                                                      </a:t>
            </a:r>
          </a:p>
          <a:p>
            <a:r>
              <a:rPr lang="pt-BR" sz="2000" dirty="0" smtClean="0"/>
              <a:t> </a:t>
            </a:r>
          </a:p>
          <a:p>
            <a:r>
              <a:rPr lang="pt-BR" sz="2000" dirty="0" smtClean="0"/>
              <a:t>                                                               </a:t>
            </a:r>
            <a:endParaRPr lang="pt-BR" sz="2000" dirty="0"/>
          </a:p>
        </p:txBody>
      </p:sp>
      <p:sp>
        <p:nvSpPr>
          <p:cNvPr id="12" name="Retângulo 11"/>
          <p:cNvSpPr/>
          <p:nvPr/>
        </p:nvSpPr>
        <p:spPr>
          <a:xfrm>
            <a:off x="1428728" y="3351914"/>
            <a:ext cx="66437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 </a:t>
            </a:r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r>
              <a:rPr lang="pt-BR" sz="1600" b="1" dirty="0" smtClean="0"/>
              <a:t>Figura 11 </a:t>
            </a:r>
            <a:r>
              <a:rPr lang="pt-BR" sz="1600" dirty="0" smtClean="0"/>
              <a:t>Gráfico Proporção de diabéticos faltosos às consultas com busca ativa </a:t>
            </a:r>
            <a:r>
              <a:rPr lang="pt-BR" sz="1600" b="1" dirty="0" smtClean="0"/>
              <a:t>n</a:t>
            </a:r>
            <a:r>
              <a:rPr lang="pt-BR" sz="1600" dirty="0" smtClean="0"/>
              <a:t>a UBS </a:t>
            </a:r>
            <a:r>
              <a:rPr lang="pt-BR" sz="1600" dirty="0" err="1" smtClean="0"/>
              <a:t>Torotama</a:t>
            </a:r>
            <a:r>
              <a:rPr lang="pt-BR" sz="1600" dirty="0" smtClean="0"/>
              <a:t>, Rio Grande/RS.2015</a:t>
            </a:r>
          </a:p>
          <a:p>
            <a:endParaRPr lang="pt-BR" sz="1600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573994480"/>
              </p:ext>
            </p:extLst>
          </p:nvPr>
        </p:nvGraphicFramePr>
        <p:xfrm>
          <a:off x="2214546" y="1857364"/>
          <a:ext cx="4743450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1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4" y="1772821"/>
            <a:ext cx="7416824" cy="1941932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Objetivo 4 </a:t>
            </a:r>
            <a:r>
              <a:rPr lang="pt-BR" sz="2400" dirty="0" smtClean="0"/>
              <a:t> Melhorar o registro das informações.</a:t>
            </a:r>
          </a:p>
          <a:p>
            <a:pPr>
              <a:buNone/>
            </a:pPr>
            <a:endParaRPr lang="pt-BR" sz="2400" dirty="0" smtClean="0"/>
          </a:p>
          <a:p>
            <a:endParaRPr lang="pt-BR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176" y="428604"/>
            <a:ext cx="7543824" cy="989034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4.1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Manter ficha de acompanhamento de 100% das pessoas com hipertensão.</a:t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Indicador 4.1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Proporção de pessoas com hipertensão com registro adequado na ficha de acompanhamento.</a:t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4.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2 Manter ficha de acompanhamento de 100% das pessoas com diabetes.</a:t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Indicador 4.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2 Proporção de pessoas com diabetes com registro adequado na ficha de acompanhamento.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285720" y="4429132"/>
            <a:ext cx="8572560" cy="21852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: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Em todos os três meses da intervenção mantivemos o registro adequado nos prontuários e ficha espelho de todos os hipertensos e diabéticos cadastrados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/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Hipertensos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_Mês 1- 170(100%)   Mês 2- 196(100%)   Mês  3- 218 (100%)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 Mês 1- 33(100%)  Mês 2 – 36 (100%)  Mês 3- 42(100%)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4" y="1772821"/>
            <a:ext cx="7416824" cy="1941932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Objetivo 5 </a:t>
            </a:r>
            <a:r>
              <a:rPr lang="pt-BR" sz="2400" dirty="0" smtClean="0"/>
              <a:t> Mapear hipertensos e diabéticos de risco para doença cardiovascular.</a:t>
            </a:r>
          </a:p>
          <a:p>
            <a:pPr>
              <a:buNone/>
            </a:pPr>
            <a:endParaRPr lang="pt-BR" sz="2400" dirty="0" smtClean="0"/>
          </a:p>
          <a:p>
            <a:endParaRPr lang="pt-BR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176" y="428604"/>
            <a:ext cx="7543824" cy="989034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57167"/>
            <a:ext cx="8229600" cy="2786082"/>
          </a:xfrm>
        </p:spPr>
        <p:txBody>
          <a:bodyPr/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5.1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Realizar estratificação do risco cardiovascular em 100% dos hipertensos cadastrados na unidade de saúde.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Indicador 5.1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Proporção de hipertensos com estratificação de risco cardiovascular. 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5.2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Realizar estratificação do risco cardiovascular em 100% dos diabéticos cadastrados na unidade de saúde.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Indicador 5.2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Proporção de diabéticos com estratificação de risco cardiovascular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285720" y="3286124"/>
            <a:ext cx="8572560" cy="21852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: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Em todos os três meses da intervenção realizamos a estratificação de risco cardiovascular a todos os hipertensos e diabéticos cadastrados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/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Hipertensos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_Mês 1- 170(100%)   Mês 2- 196(100%)   Mês  3- 218 (100%)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 Mês 1- 33(100%)  Mês 2 – 36 (100%)  Mês 3- 42(100%)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4" y="1772821"/>
            <a:ext cx="7416824" cy="1941932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Objetivo 6</a:t>
            </a:r>
            <a:r>
              <a:rPr lang="pt-BR" sz="2400" dirty="0" smtClean="0"/>
              <a:t> Promover a saúde de hipertensos e diabéticos</a:t>
            </a:r>
          </a:p>
          <a:p>
            <a:endParaRPr lang="pt-BR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176" y="428604"/>
            <a:ext cx="7543824" cy="989034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4284" y="1481328"/>
            <a:ext cx="8715436" cy="2804928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6.1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Garantir orientação nutricional sobre alimentação saudável a 100% dos hipertensos.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6.2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Garantir orientação nutricional sobre alimentação saudável a 100% dos diabéticos.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6.3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Garantir orientação em relação a prática regular de atividade física a 100% dos usuários hipertensos.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6.4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Garantir orientação em relação a prática regular de atividade física a 100% dos usuários diabéticos.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6 </a:t>
            </a:r>
            <a:r>
              <a:rPr lang="pt-BR" sz="2400" b="0" dirty="0" smtClean="0">
                <a:latin typeface="Arial" pitchFamily="34" charset="0"/>
                <a:cs typeface="Arial" pitchFamily="34" charset="0"/>
              </a:rPr>
              <a:t>Promover a saúde de hipertensos e diabéticos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85720" y="785795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6.5: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Garantir orientações sobre os riscos do tabagismo a 100% dos usuários hipertensos.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6.6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Garantir orientações sobre os riscos do tabagismo a !00% dos usuários diabéticos.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6.7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Garantir orientações sobre higiene bucal a 100% dos usuários hipertensos.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6.8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Garantir orientações sobre higiene bucal a 100% dos usuários diabéticos.</a:t>
            </a: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285720" y="3500438"/>
            <a:ext cx="8572560" cy="304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: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Em todos os três meses da intervenção realizamos orientação sobre orientação nutricional sobre alimentação saudável, sobre a prática de  atividade física regular, sobre os riscos do tabagismo  e sobre higiene bucal   a todos os hipertensos  e diabéticos cadastrados a  avaliação do risco cardiovascular.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Hipertensos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_Mês 1- 170(100%)   Mês 2- 196(100%)   Mês  3- 218 (100%)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_ Mês 1- 33(100%)  Mês 2 – 36 (100%)  Mês 3- 42(100%)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7772400" cy="147108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15362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1" y="188641"/>
            <a:ext cx="8248677" cy="864096"/>
          </a:xfrm>
        </p:spPr>
        <p:txBody>
          <a:bodyPr/>
          <a:lstStyle/>
          <a:p>
            <a:pPr indent="4572000" eaLnBrk="1" hangingPunct="1">
              <a:lnSpc>
                <a:spcPct val="120000"/>
              </a:lnSpc>
            </a:pPr>
            <a:r>
              <a:rPr lang="pt-BR" sz="3600" b="1" dirty="0" smtClean="0">
                <a:solidFill>
                  <a:srgbClr val="E47A1A"/>
                </a:solidFill>
                <a:ea typeface="ＭＳ Ｐゴシック"/>
                <a:cs typeface="ＭＳ Ｐゴシック"/>
              </a:rPr>
              <a:t>Introdução</a:t>
            </a:r>
            <a:r>
              <a:rPr lang="pt-BR" sz="3600" dirty="0" smtClean="0">
                <a:solidFill>
                  <a:srgbClr val="A6A6A6"/>
                </a:solidFill>
                <a:ea typeface="ＭＳ Ｐゴシック"/>
                <a:cs typeface="ＭＳ Ｐゴシック"/>
              </a:rPr>
              <a:t>				</a:t>
            </a: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323851" y="1071546"/>
            <a:ext cx="8459788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 Hipertensão Arterial e ou Diabetes Mellitus  levam a invalidez total ou parcial do indivíduo com grave repercussão para o  usuário, sua família e sociedade  quando não são diagnosticados e controlados  precocemente.</a:t>
            </a:r>
          </a:p>
          <a:p>
            <a:pPr algn="just">
              <a:spcBef>
                <a:spcPts val="1200"/>
              </a:spcBef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-A Hipertensão arterial associa-se com os acidentes cerebrovasculares </a:t>
            </a:r>
          </a:p>
          <a:p>
            <a:pPr algn="just">
              <a:spcBef>
                <a:spcPts val="1200"/>
              </a:spcBef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-O Diabetes Mellitus associa-se  com retinopatias,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insuficiência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renal e amputações.</a:t>
            </a:r>
          </a:p>
          <a:p>
            <a:pPr algn="just">
              <a:spcBef>
                <a:spcPts val="1200"/>
              </a:spcBef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Complicações que podem ser  evitadas com diagnósticos  precoce, tratamento oportuno e acompanhamento dos usuários periodicamente 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48131" name="Rectangle 7"/>
          <p:cNvSpPr>
            <a:spLocks noChangeArrowheads="1"/>
          </p:cNvSpPr>
          <p:nvPr/>
        </p:nvSpPr>
        <p:spPr bwMode="auto">
          <a:xfrm>
            <a:off x="323850" y="1701801"/>
            <a:ext cx="8459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ts val="120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ea typeface="ＭＳ Ｐゴシック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0298" y="2714620"/>
            <a:ext cx="38779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44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 DISCUSSÃO</a:t>
            </a:r>
            <a:r>
              <a:rPr lang="pt-BR" sz="44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	</a:t>
            </a:r>
            <a:endParaRPr lang="en-AU" sz="4400" dirty="0">
              <a:solidFill>
                <a:prstClr val="black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47" y="3982169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235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48130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57158" y="548680"/>
            <a:ext cx="8964488" cy="5880716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Importância </a:t>
            </a:r>
            <a:r>
              <a:rPr lang="pt-BR" sz="2800" b="1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da intervenção: </a:t>
            </a:r>
          </a:p>
          <a:p>
            <a:pPr algn="l" eaLnBrk="1" hangingPunct="1">
              <a:lnSpc>
                <a:spcPct val="150000"/>
              </a:lnSpc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EQUIPE</a:t>
            </a:r>
          </a:p>
          <a:p>
            <a:pPr algn="l" eaLnBrk="1" hangingPunct="1">
              <a:lnSpc>
                <a:spcPct val="150000"/>
              </a:lnSpc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O trabalho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desenvolvido pelo equipe  foi em 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função de um mesmo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objetivo.</a:t>
            </a:r>
            <a:endParaRPr lang="pt-BR" sz="2800" dirty="0">
              <a:solidFill>
                <a:schemeClr val="tx1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Melhor capacitação do equipe, unidade e organização do processo de trabalho. </a:t>
            </a:r>
            <a:endParaRPr lang="pt-BR" sz="2800" dirty="0">
              <a:solidFill>
                <a:schemeClr val="tx1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pt-BR" sz="2800" b="1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SERVIÇO</a:t>
            </a:r>
          </a:p>
          <a:p>
            <a:pPr marL="342900" indent="-342900" algn="l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Melhora na rotina de trabalho</a:t>
            </a:r>
          </a:p>
          <a:p>
            <a:pPr marL="342900" indent="-342900" algn="l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Melhora na organização e registro de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dados</a:t>
            </a:r>
            <a:endParaRPr lang="pt-BR" sz="2800" dirty="0">
              <a:solidFill>
                <a:schemeClr val="tx1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882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48130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179512" y="785794"/>
            <a:ext cx="8964488" cy="6624736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endParaRPr lang="pt-BR" sz="2800" dirty="0">
              <a:solidFill>
                <a:schemeClr val="tx1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COMUNIDADE</a:t>
            </a:r>
            <a:endParaRPr lang="pt-BR" sz="2800" b="1" dirty="0">
              <a:solidFill>
                <a:schemeClr val="tx1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Maior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cobertura e qualidade do atendimento.</a:t>
            </a:r>
          </a:p>
          <a:p>
            <a:pPr algn="l" eaLnBrk="1" hangingPunct="1">
              <a:lnSpc>
                <a:spcPct val="150000"/>
              </a:lnSpc>
            </a:pPr>
            <a:r>
              <a:rPr lang="pt-BR" sz="2800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Ações da intervenção  incorporadas a rotina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de trabalho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.</a:t>
            </a:r>
          </a:p>
          <a:p>
            <a:pPr algn="l" eaLnBrk="1" hangingPunct="1">
              <a:lnSpc>
                <a:spcPct val="150000"/>
              </a:lnSpc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Maior vinculação da equipe , o conselho de saúde , associação de bairro e a comunidade .</a:t>
            </a:r>
            <a:endParaRPr lang="pt-BR" sz="2800" dirty="0">
              <a:solidFill>
                <a:schemeClr val="tx1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l" eaLnBrk="1" hangingPunct="1">
              <a:lnSpc>
                <a:spcPct val="150000"/>
              </a:lnSpc>
            </a:pPr>
            <a:endParaRPr lang="pt-BR" sz="2800" dirty="0" smtClean="0">
              <a:solidFill>
                <a:schemeClr val="tx1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pt-BR" sz="2800" dirty="0" smtClean="0">
                <a:solidFill>
                  <a:srgbClr val="A6A6A6"/>
                </a:solidFill>
                <a:ea typeface="ＭＳ Ｐゴシック"/>
                <a:cs typeface="ＭＳ Ｐゴシック"/>
              </a:rPr>
              <a:t>		</a:t>
            </a:r>
          </a:p>
        </p:txBody>
      </p:sp>
      <p:sp>
        <p:nvSpPr>
          <p:cNvPr id="48131" name="Rectangle 7"/>
          <p:cNvSpPr>
            <a:spLocks noChangeArrowheads="1"/>
          </p:cNvSpPr>
          <p:nvPr/>
        </p:nvSpPr>
        <p:spPr bwMode="auto">
          <a:xfrm>
            <a:off x="323850" y="1701801"/>
            <a:ext cx="8459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ts val="1200"/>
              </a:spcBef>
              <a:spcAft>
                <a:spcPct val="0"/>
              </a:spcAft>
            </a:pPr>
            <a:r>
              <a:rPr lang="pt-BR" sz="2400" dirty="0">
                <a:solidFill>
                  <a:prstClr val="black"/>
                </a:solidFill>
                <a:ea typeface="ＭＳ Ｐゴシック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73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264320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3600" b="1" dirty="0">
                <a:latin typeface="Arial" pitchFamily="34" charset="0"/>
                <a:ea typeface="ＭＳ Ｐゴシック"/>
                <a:cs typeface="Arial" pitchFamily="34" charset="0"/>
              </a:rPr>
              <a:t>REFLEXÃO CRÍTICA SOBRE O PROCESSO PESSOAL DE APRENDIZAGEM </a:t>
            </a:r>
            <a:endParaRPr lang="pt-BR" sz="3600" b="1" dirty="0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49502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2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288921"/>
          </a:xfrm>
        </p:spPr>
        <p:txBody>
          <a:bodyPr/>
          <a:lstStyle/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Aumentou os conhecimentos 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relacionados à Estratégia de Saúde da 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Família.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Aprendi 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a utilizar os protocolos de 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saúde.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Melhorou a qualidade 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do 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atendimento. 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Compartilhamos temas, dúvidas, experiências nas reuniões do posto, de comunidade, nas visitas 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domiciliares.</a:t>
            </a:r>
          </a:p>
        </p:txBody>
      </p:sp>
    </p:spTree>
    <p:extLst>
      <p:ext uri="{BB962C8B-B14F-4D97-AF65-F5344CB8AC3E}">
        <p14:creationId xmlns:p14="http://schemas.microsoft.com/office/powerpoint/2010/main" val="27081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433"/>
          </a:xfrm>
        </p:spPr>
        <p:txBody>
          <a:bodyPr/>
          <a:lstStyle/>
          <a:p>
            <a:r>
              <a:rPr lang="pt-BR" sz="2000" dirty="0"/>
              <a:t>BRASIL 2013 a. Ministério da Saúde. </a:t>
            </a:r>
            <a:r>
              <a:rPr lang="pt-BR" sz="2000" b="1" dirty="0"/>
              <a:t>Estratégias para o cuidado da pessoa com doença crônica: hipertensão arterial (Cadernos de Atenção Básica, n. 37)</a:t>
            </a:r>
            <a:r>
              <a:rPr lang="pt-BR" sz="2000" dirty="0"/>
              <a:t> / Ministério da Saúde, Secretaria de Atenção à Saúde, Departamento de Atenção Básica. – Brasília: Ministério da Saúde, 2013. 128 p.: il.</a:t>
            </a:r>
          </a:p>
          <a:p>
            <a:pPr marL="0" indent="0">
              <a:buNone/>
            </a:pPr>
            <a:r>
              <a:rPr lang="pt-BR" sz="2000" dirty="0"/>
              <a:t> </a:t>
            </a:r>
          </a:p>
          <a:p>
            <a:pPr marL="0" indent="0">
              <a:buNone/>
            </a:pPr>
            <a:r>
              <a:rPr lang="pt-BR" sz="2000" dirty="0"/>
              <a:t> </a:t>
            </a:r>
          </a:p>
          <a:p>
            <a:r>
              <a:rPr lang="pt-BR" sz="2000" dirty="0"/>
              <a:t>BRASIL 2013 b. Ministério da Saúde. </a:t>
            </a:r>
            <a:r>
              <a:rPr lang="pt-BR" sz="2000" b="1" dirty="0"/>
              <a:t>Estratégias para o cuidado da pessoa com doença crônica: diabetes mellitus (Cadernos de Atenção Básica, n. 36)</a:t>
            </a:r>
            <a:r>
              <a:rPr lang="pt-BR" sz="2000" dirty="0"/>
              <a:t> / Ministério da Saúde, Secretaria de Atenção à Saúde, Departamento de Atenção Básica. – Brasília: Ministério da Saúde, 2013. 160 p.: il.</a:t>
            </a:r>
          </a:p>
          <a:p>
            <a:pPr marL="0" indent="0">
              <a:buNone/>
            </a:pPr>
            <a:r>
              <a:rPr lang="pt-BR" sz="2000" dirty="0"/>
              <a:t> 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7416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332656"/>
            <a:ext cx="8229600" cy="3752849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t-BR" sz="4800" b="1" dirty="0" smtClean="0">
                <a:solidFill>
                  <a:srgbClr val="E47A1A"/>
                </a:solidFill>
                <a:ea typeface="ＭＳ Ｐゴシック"/>
                <a:cs typeface="ＭＳ Ｐゴシック"/>
              </a:rPr>
              <a:t>OBRIGADA!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604448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5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pPr algn="l"/>
            <a:r>
              <a:rPr lang="pt-BR" sz="2800" b="1" dirty="0" smtClean="0">
                <a:solidFill>
                  <a:srgbClr val="E47A1A"/>
                </a:solidFill>
                <a:ea typeface="ＭＳ Ｐゴシック"/>
                <a:cs typeface="ＭＳ Ｐゴシック"/>
              </a:rPr>
              <a:t>Introdução</a:t>
            </a:r>
            <a:r>
              <a:rPr lang="pt-BR" sz="4000" dirty="0" smtClean="0">
                <a:solidFill>
                  <a:srgbClr val="A6A6A6"/>
                </a:solidFill>
                <a:ea typeface="ＭＳ Ｐゴシック"/>
                <a:cs typeface="ＭＳ Ｐゴシック"/>
              </a:rPr>
              <a:t>	</a:t>
            </a:r>
            <a:endParaRPr lang="pt-BR" dirty="0" smtClean="0">
              <a:ea typeface="ＭＳ Ｐゴシック"/>
              <a:cs typeface="ＭＳ Ｐゴシック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427984" y="714356"/>
            <a:ext cx="4716016" cy="582926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Rio Grande 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Localização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Extremo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sul do estado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Rio Grande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Sul.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População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207.036 hab.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Economia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Agricultura,  Pesca,  Pecuária e Portuária.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ço Reservado para Conteúdo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09438"/>
            <a:ext cx="3610744" cy="345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427984" y="428604"/>
            <a:ext cx="4716016" cy="5829267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Rio Grande. </a:t>
            </a:r>
            <a:endParaRPr lang="es-ES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36 ESF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22 UBS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8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Tradicional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 CAPS  Álcool e Droga 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 Hospital Psiquiátrico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2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Hospitais  Gerais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 Hospital de Cardiologia com serviço Oncológico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1CAPS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3960440" cy="3888432"/>
          </a:xfrm>
        </p:spPr>
      </p:pic>
    </p:spTree>
    <p:extLst>
      <p:ext uri="{BB962C8B-B14F-4D97-AF65-F5344CB8AC3E}">
        <p14:creationId xmlns:p14="http://schemas.microsoft.com/office/powerpoint/2010/main" val="34968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64096"/>
          </a:xfrm>
        </p:spPr>
        <p:txBody>
          <a:bodyPr/>
          <a:lstStyle/>
          <a:p>
            <a:pPr algn="l"/>
            <a:r>
              <a:rPr lang="es-ES" sz="4000" b="1" dirty="0" smtClean="0"/>
              <a:t>UBSF </a:t>
            </a:r>
            <a:r>
              <a:rPr lang="es-ES" sz="4000" b="1" dirty="0" err="1" smtClean="0"/>
              <a:t>Torotama</a:t>
            </a:r>
            <a:r>
              <a:rPr lang="es-ES" sz="4000" b="1" dirty="0" smtClean="0"/>
              <a:t> </a:t>
            </a:r>
            <a:endParaRPr lang="es-ES" sz="4000" b="1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357158" y="1428736"/>
            <a:ext cx="82296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Área de abrangência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28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Ilha da </a:t>
            </a:r>
            <a:r>
              <a:rPr lang="pt-BR" sz="2800" dirty="0" err="1" smtClean="0">
                <a:latin typeface="Arial" pitchFamily="34" charset="0"/>
                <a:ea typeface="ＭＳ Ｐゴシック" charset="0"/>
                <a:cs typeface="Arial" pitchFamily="34" charset="0"/>
              </a:rPr>
              <a:t>Torotama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Banhado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 Silveira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Instituições sociais: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1 Escola.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1 Igreja.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72816"/>
            <a:ext cx="437422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7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1760" y="357166"/>
            <a:ext cx="3638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latin typeface="Arial" pitchFamily="34" charset="0"/>
                <a:cs typeface="Arial" pitchFamily="34" charset="0"/>
              </a:rPr>
              <a:t>UBSF </a:t>
            </a:r>
            <a:r>
              <a:rPr lang="es-ES" sz="3600" b="1" dirty="0" err="1" smtClean="0">
                <a:latin typeface="Arial" pitchFamily="34" charset="0"/>
                <a:cs typeface="Arial" pitchFamily="34" charset="0"/>
              </a:rPr>
              <a:t>Torotama</a:t>
            </a:r>
            <a:endParaRPr lang="en-A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357158" y="1785926"/>
            <a:ext cx="828680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343025" marR="0" lvl="0" indent="-13430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Equipe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: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1 Médico, 1 Enfermeiro</a:t>
            </a:r>
            <a:r>
              <a:rPr lang="pt-BR" sz="2800" dirty="0">
                <a:latin typeface="Arial" pitchFamily="34" charset="0"/>
                <a:ea typeface="ＭＳ Ｐゴシック" charset="0"/>
                <a:cs typeface="Arial" pitchFamily="34" charset="0"/>
              </a:rPr>
              <a:t>,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  </a:t>
            </a:r>
            <a:r>
              <a:rPr lang="pt-BR" sz="2800" dirty="0">
                <a:latin typeface="Arial" pitchFamily="34" charset="0"/>
                <a:ea typeface="ＭＳ Ｐゴシック" charset="0"/>
                <a:cs typeface="Arial" pitchFamily="34" charset="0"/>
              </a:rPr>
              <a:t>2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 Técnicas de  enfermagem, </a:t>
            </a:r>
            <a:r>
              <a:rPr lang="pt-BR" sz="2800" dirty="0">
                <a:latin typeface="Arial" pitchFamily="34" charset="0"/>
                <a:ea typeface="ＭＳ Ｐゴシック" charset="0"/>
                <a:cs typeface="Arial" pitchFamily="34" charset="0"/>
              </a:rPr>
              <a:t>3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 Agentes Comunitários de Saúde (ACS),2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 Recepcionistas,1Auxiliar de serviços gerais.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58" y="4071942"/>
            <a:ext cx="81439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População total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 1200 pessoas. 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Dividida em 4 micro áreas.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0502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348" y="1214422"/>
            <a:ext cx="7858180" cy="518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Oferecemos Atendimentos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-Atenção à Saúde da Criança. 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-Atenção ao Pré-Natal.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-Prevenção e Controle do Câncer de Colo de Útero. 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-Prevenção e Controle do Câncer de Mama.  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-Atenção aos Hipertensos e Diabéticos. 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-Atenção à Saúde dos Idosos e Saúde Bucal. 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5740</TotalTime>
  <Words>2325</Words>
  <Application>Microsoft Office PowerPoint</Application>
  <PresentationFormat>Apresentação na tela (4:3)</PresentationFormat>
  <Paragraphs>281</Paragraphs>
  <Slides>46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3" baseType="lpstr">
      <vt:lpstr>ＭＳ Ｐゴシック</vt:lpstr>
      <vt:lpstr>Arial</vt:lpstr>
      <vt:lpstr>Calibri</vt:lpstr>
      <vt:lpstr>Constantia</vt:lpstr>
      <vt:lpstr>Courier New</vt:lpstr>
      <vt:lpstr>Wingdings</vt:lpstr>
      <vt:lpstr>Tema do Office</vt:lpstr>
      <vt:lpstr>Universidade Federal de Pelotas/UNASUS Especialização em Saúde da Família</vt:lpstr>
      <vt:lpstr> </vt:lpstr>
      <vt:lpstr>  As doenças cardiovasculares e acidentes cerebrovasculares constituem uma das principais causa de morbimortalidade na população brasileira, representando a hipertensão arterial sistêmica e ou diabetes mellitus, dois dos principais fatores de risco. </vt:lpstr>
      <vt:lpstr> </vt:lpstr>
      <vt:lpstr>Introdução </vt:lpstr>
      <vt:lpstr>Apresentação do PowerPoint</vt:lpstr>
      <vt:lpstr>UBSF Torotama </vt:lpstr>
      <vt:lpstr>Apresentação do PowerPoint</vt:lpstr>
      <vt:lpstr>Apresentação do PowerPoint</vt:lpstr>
      <vt:lpstr>Situação da ação programática antes da intervenção </vt:lpstr>
      <vt:lpstr>Apresentação do PowerPoint</vt:lpstr>
      <vt:lpstr>Apresentação do PowerPoint</vt:lpstr>
      <vt:lpstr> </vt:lpstr>
      <vt:lpstr> </vt:lpstr>
      <vt:lpstr>Apresentação do PowerPoint</vt:lpstr>
      <vt:lpstr> </vt:lpstr>
      <vt:lpstr>Metodologia</vt:lpstr>
      <vt:lpstr>Metodologia</vt:lpstr>
      <vt:lpstr>Metodologia</vt:lpstr>
      <vt:lpstr>OBJETIVOS  METAS   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Objetivos, Metas e Resultados.</vt:lpstr>
      <vt:lpstr>Apresentação do PowerPoint</vt:lpstr>
      <vt:lpstr>Apresentação do PowerPoint</vt:lpstr>
      <vt:lpstr>Objetivos, Metas e Resultados.</vt:lpstr>
      <vt:lpstr>Meta 4.1 Manter ficha de acompanhamento de 100% das pessoas com hipertensão. Indicador 4.1 Proporção de pessoas com hipertensão com registro adequado na ficha de acompanhamento. Meta 4.2 Manter ficha de acompanhamento de 100% das pessoas com diabetes. Indicador 4.2 Proporção de pessoas com diabetes com registro adequado na ficha de acompanhamento.  </vt:lpstr>
      <vt:lpstr>Objetivos, Metas e Resultados.</vt:lpstr>
      <vt:lpstr>Apresentação do PowerPoint</vt:lpstr>
      <vt:lpstr>Objetivos, Metas e Resultados.</vt:lpstr>
      <vt:lpstr>Objetivo 6 Promover a saúde de hipertensos e diabéticos.</vt:lpstr>
      <vt:lpstr>Apresentação do PowerPoint</vt:lpstr>
      <vt:lpstr> </vt:lpstr>
      <vt:lpstr> </vt:lpstr>
      <vt:lpstr> </vt:lpstr>
      <vt:lpstr>Apresentação do PowerPoint</vt:lpstr>
      <vt:lpstr>Apresentação do PowerPoint</vt:lpstr>
      <vt:lpstr>Bibliografia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  Departamento de Medicina Social  Especialização em Saúde da Família  http://www.unasus-ufpel.net</dc:title>
  <dc:creator>Fernando</dc:creator>
  <cp:lastModifiedBy>Yudit Dell</cp:lastModifiedBy>
  <cp:revision>431</cp:revision>
  <dcterms:created xsi:type="dcterms:W3CDTF">2011-06-02T13:04:44Z</dcterms:created>
  <dcterms:modified xsi:type="dcterms:W3CDTF">2016-03-31T18:11:59Z</dcterms:modified>
</cp:coreProperties>
</file>